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presProps.xml" ContentType="application/vnd.openxmlformats-officedocument.presentationml.presPro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24384000" cy="13716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38B2333-0AC1-493F-AE83-F816B9C880EA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38408AC-1A28-46D3-A735-615005E56B5B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E99EADC-F2AE-4B62-ACBA-3EEF54E0A647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38550B5-6583-4501-BC42-F53A6448C41E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C92E1A-AF40-454B-9A04-5845954B9461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67B822-69BA-48AC-8721-70C6BF83B684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54FE22-DBA2-4B2D-921F-4B0D38192A6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9FE033-4E22-4469-BBEB-98F9646B802A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50331B-9D6E-454C-8357-6F9440723FD9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9203AC-70B1-4477-8706-B0EC0643B71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909D73-065E-40D4-A7B4-B6AD45BAB09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2E23A31-C7BA-45AA-AE9E-84DED615E880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1323F7-675A-44FA-AF34-7F06A141E876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2196E3-6E2B-43D1-8403-CE6088DDF375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50AB5A-B530-4DE2-B951-4B212002CD2D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3C3CB2-6ABC-4335-8455-02E75AB1B78E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1A6ED9-00EC-4DF9-AF6A-EFCE4E756D66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E56076-0B90-4219-8713-1DAEABA76298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C60BC0-001A-4435-B0F0-DEEBC1FBDC96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D784BDD-B593-4BC8-A6A3-CC8F6E5E4B96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C3E54E-AF5A-46DB-91EE-4D0B6B431C29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303F0A-C26B-4599-9E63-0527F10CE36B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1295465-9E5C-425A-947D-18F5DADC4347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A063E8F-A4C8-4A66-92EE-00A99E9B0853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EEF64D-E0AF-42CD-889E-90AB21015A65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D02C1E4-02DD-45A3-8967-9A048C636EE8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B3D325-4222-4937-A3A9-D761E855A2CC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1F641C-5AF2-4612-8F2B-FF9587465698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6CC7F6C-3D57-4078-ADA4-F93C4CD42CC4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70ED96-1F79-488E-88BE-CDB403FD0C7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8FB28FA-DF6E-4F8F-878E-7FD28E44E46D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1E091CF-E678-4029-A2CD-4768CB854DFD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3B24FD7-70AD-42F6-8F6D-C27C1B480F3D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2196A04-ABF1-4793-8789-FB98F09DFC25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61B4E44-F784-445B-AE42-D406423CA9C9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B392510-16A4-4019-A7C8-BE49236100A8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b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Author and Date</a:t>
            </a:r>
            <a:endParaRPr b="0" lang="en-US" sz="3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Title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1"/>
          </p:nvPr>
        </p:nvSpPr>
        <p:spPr>
          <a:xfrm>
            <a:off x="1200780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06360" y="952560"/>
            <a:ext cx="21970800" cy="1432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500" spc="-171" strike="noStrike">
                <a:solidFill>
                  <a:srgbClr val="ffffff"/>
                </a:solidFill>
                <a:latin typeface="Helvetica Neue"/>
                <a:ea typeface="Helvetica Neue"/>
              </a:rPr>
              <a:t>Slide Title</a:t>
            </a:r>
            <a:endParaRPr b="0" lang="en-US" sz="8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numCol="2" spcCol="1098720"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ldNum" idx="3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2400" spc="-1" strike="noStrike">
                <a:solidFill>
                  <a:srgbClr val="ffffff"/>
                </a:solidFill>
                <a:latin typeface="Helvetica Neue"/>
              </a:rPr>
              <a:t>Click to edit the title text format</a:t>
            </a: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206360" y="217620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250" spc="-225" strike="noStrike">
                <a:solidFill>
                  <a:srgbClr val="ffffff"/>
                </a:solidFill>
                <a:latin typeface="Helvetica Neue"/>
                <a:ea typeface="Helvetica Neue"/>
              </a:rPr>
              <a:t>MACHINE LEARNING …!</a:t>
            </a: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2402280" y="5223240"/>
            <a:ext cx="22119120" cy="4035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TOPICS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INTRODUCTION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CREATION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PREDICTION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COMPARISON</a:t>
            </a:r>
            <a:endParaRPr b="0" lang="en-US" sz="3630" spc="-1" strike="noStrike">
              <a:latin typeface="Arial"/>
            </a:endParaRPr>
          </a:p>
        </p:txBody>
      </p:sp>
      <p:pic>
        <p:nvPicPr>
          <p:cNvPr id="121" name="Screenshot 2022-11-21 at 11.11.51 PM.png" descr="Screenshot 2022-11-21 at 11.11.51 PM.png"/>
          <p:cNvPicPr/>
          <p:nvPr/>
        </p:nvPicPr>
        <p:blipFill>
          <a:blip r:embed="rId1"/>
          <a:stretch/>
        </p:blipFill>
        <p:spPr>
          <a:xfrm>
            <a:off x="8937720" y="5715000"/>
            <a:ext cx="7978680" cy="5041080"/>
          </a:xfrm>
          <a:prstGeom prst="rect">
            <a:avLst/>
          </a:prstGeom>
          <a:ln w="12700">
            <a:noFill/>
          </a:ln>
        </p:spPr>
      </p:pic>
      <p:pic>
        <p:nvPicPr>
          <p:cNvPr id="122" name="TRI.png" descr="TRI.png"/>
          <p:cNvPicPr/>
          <p:nvPr/>
        </p:nvPicPr>
        <p:blipFill>
          <a:blip r:embed="rId2"/>
          <a:stretch/>
        </p:blipFill>
        <p:spPr>
          <a:xfrm>
            <a:off x="19243440" y="5193360"/>
            <a:ext cx="4012920" cy="44319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1206360" y="3665160"/>
            <a:ext cx="13190040" cy="41025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CONVERTING/ENCODING /MAPPING VALUES OF AN ATTRIBUTE TO NUMBERS IS CALLED AS 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HAVE DONE IT FOR TWO ATTRIBUTES NAMELY “CITY” AND “COUNTRY”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6" name="ENCODE.png" descr="ENCODE.png"/>
          <p:cNvPicPr/>
          <p:nvPr/>
        </p:nvPicPr>
        <p:blipFill>
          <a:blip r:embed="rId1"/>
          <a:stretch/>
        </p:blipFill>
        <p:spPr>
          <a:xfrm>
            <a:off x="16600320" y="3750480"/>
            <a:ext cx="6982560" cy="5232240"/>
          </a:xfrm>
          <a:prstGeom prst="rect">
            <a:avLst/>
          </a:prstGeom>
          <a:ln w="12700">
            <a:noFill/>
          </a:ln>
        </p:spPr>
      </p:pic>
      <p:pic>
        <p:nvPicPr>
          <p:cNvPr id="147" name="ENCODE_1.png" descr="ENCODE_1.png"/>
          <p:cNvPicPr/>
          <p:nvPr/>
        </p:nvPicPr>
        <p:blipFill>
          <a:blip r:embed="rId2"/>
          <a:stretch/>
        </p:blipFill>
        <p:spPr>
          <a:xfrm>
            <a:off x="9140760" y="7871760"/>
            <a:ext cx="6580440" cy="52322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14140440" cy="7556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USUALLY SPLIT THE DATA SET INTO TRAINING DATASET AND TEST DATASET USING K FOLD METHOD OR PERCENTAGE SPLIT.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SPLITTING THE THE DATASET WE BUILD THE MODEL AND TRAIN 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THAT WE TEST THE MODEL WITH TEST DATASET , WHERE THE MODEL IS FROZEN AND PREDICTS OUTPUT FOR EVERY INPUT IN THE TEST DATASET.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IF ERRORS ARE LESS BETWEEN PREDICTED AND ACTUAL LABEL VALUE, THE ACCURACY OF PREDICTION IS HIGH. 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0" name="TEST.png" descr="TEST.png"/>
          <p:cNvPicPr/>
          <p:nvPr/>
        </p:nvPicPr>
        <p:blipFill>
          <a:blip r:embed="rId1"/>
          <a:stretch/>
        </p:blipFill>
        <p:spPr>
          <a:xfrm>
            <a:off x="15878520" y="5649840"/>
            <a:ext cx="8054280" cy="54529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923760" y="3467880"/>
            <a:ext cx="13608000" cy="9190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OUR PROBLEM IS JUST A BINARY CLASSIFICATION PROBLEM 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BINARY DATA DOES NOT HAVE NORMAL DISTRIBUTION , LINEAR REGRESSION ONLY WORKS FOR NORMALLY DISTRIBUTED DATA.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LOGISTIC REGRESSION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 GIVEN SET OF INDEPENDENT VARIABLES , MODEL EXPLAINS THE PROBABILITY OF ACCEPTANCE  OR REJECTION DETERMINING WHETHER THE INPUT FALLS INTO A CATEGORY OR NOT.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ESTIMATES LINEAR COMBINATION OF INDEPENDENT VARIABLES AND USES INVERSE LOGIT FUNCTION TO DETERMINE PROBABILITY.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LOGIT^(-1)(ALPHA) = e^(ALPHA)/1 + e^(ALPHA)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ALPHA = B0 + B1X1 + …BNXN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3" name="MODEL.png" descr="MODEL.png"/>
          <p:cNvPicPr/>
          <p:nvPr/>
        </p:nvPicPr>
        <p:blipFill>
          <a:blip r:embed="rId1"/>
          <a:stretch/>
        </p:blipFill>
        <p:spPr>
          <a:xfrm>
            <a:off x="14953320" y="3509280"/>
            <a:ext cx="8152560" cy="3402360"/>
          </a:xfrm>
          <a:prstGeom prst="rect">
            <a:avLst/>
          </a:prstGeom>
          <a:ln w="12700">
            <a:noFill/>
          </a:ln>
        </p:spPr>
      </p:pic>
      <p:pic>
        <p:nvPicPr>
          <p:cNvPr id="154" name="CLASSIFY.png" descr="CLASSIFY.png"/>
          <p:cNvPicPr/>
          <p:nvPr/>
        </p:nvPicPr>
        <p:blipFill>
          <a:blip r:embed="rId2"/>
          <a:stretch/>
        </p:blipFill>
        <p:spPr>
          <a:xfrm>
            <a:off x="15017400" y="7504560"/>
            <a:ext cx="8024400" cy="5465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OF PREDICTION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2557600" cy="56786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ACCURACY WAS CHECKED FOR THE BUILT MODEL, WE ENDED WITH A “96.666” PERCENTILE.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CAN BE CHANCE FOR THE MODEL TO BE OVERFITTED THAT IS IT PERFORMS WELL IN TRAINING DATASET AND FLOPS IN THE PREDICTION CHANGE.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TOOK K-1 FOLDS AND FOUND ACCURACY FOR EACH FOLD , THEN AVERAGED IT OUT 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AS THE AVERAGE VALUE WAS APPROXIMATELY CLOSE TO THE ACTUAL VALUE OF ACCURACY THE MODEL IS NOT OVERFITTING. 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604200" y="813240"/>
            <a:ext cx="21970800" cy="143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7200" spc="-1" strike="noStrike">
                <a:solidFill>
                  <a:srgbClr val="ffffff"/>
                </a:solidFill>
                <a:latin typeface="Helvetica Neue"/>
              </a:rPr>
              <a:t>Confusion matrix</a:t>
            </a:r>
            <a:endParaRPr b="1" lang="en-US" sz="72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</a:rPr>
              <a:t>Logistic regression                                                             Desicion Trees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14400" y="3886200"/>
            <a:ext cx="9372600" cy="7596360"/>
          </a:xfrm>
          <a:prstGeom prst="rect">
            <a:avLst/>
          </a:prstGeom>
          <a:ln w="0">
            <a:noFill/>
          </a:ln>
        </p:spPr>
      </p:pic>
      <p:pic>
        <p:nvPicPr>
          <p:cNvPr id="160" name="" descr=""/>
          <p:cNvPicPr/>
          <p:nvPr/>
        </p:nvPicPr>
        <p:blipFill>
          <a:blip r:embed="rId2"/>
          <a:stretch/>
        </p:blipFill>
        <p:spPr>
          <a:xfrm>
            <a:off x="13716000" y="3886200"/>
            <a:ext cx="9601200" cy="778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THANK YOU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subTitle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TEAM MEMBERS:-</a:t>
            </a:r>
            <a:endParaRPr b="0" lang="en-US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PROBLEM STATEMENT AND DESCRIPTION OF DATASET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ARE GIVEN WITH THE DATASET USING WHICH THE MACHINE LEARNING MODEL PREDICTS WHETHER A  PERSON CLICKS ON A PARTICULAR ADD OR NOT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ARE 10 COLOUMNS AND 1000 ROWS IN THE DATASET , THE LABEL IS “CLICK ON AD”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DATA IN THE DATASET IS NOT SKEWED , IT IS KIND OF UNIFORMLY DISTRIBUTED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COLOUMNS/ATTRIBUTES ARE NOMINAL/ORDINAL IN THIS DATASET 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LIBRARIES USED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1361520" y="384984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90000"/>
              </a:lnSpc>
              <a:spcBef>
                <a:spcPts val="4501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NUMPY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PANDAS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SEABORN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MATPLOTLIB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SKLEARN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206360" y="3988080"/>
            <a:ext cx="11300760" cy="8516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 ORDER TO UNDERSTAND THE DATASET BEFORE FEEDING OIT TO THE MODEL , WE WILL SEE SOME VISUALISATIONS OF THE DATA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HEAT MAP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 METHOD TO IDENTIFY STRONGLY CORRELATED COLUMNS ,AND REMOVE THEM TO REDUCE THE DIMENSIONS OF THE INPUT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KNOW THAT AS INPUT SIZE INCREASES COMPLEXITY OF PREDICTING THE LABEL ALSO INCREASES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IS TERMED TO BE “DIMENSIONALITY REDUCTION”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29" name="HEATMAP.png" descr="HEATMAP.png"/>
          <p:cNvPicPr/>
          <p:nvPr/>
        </p:nvPicPr>
        <p:blipFill>
          <a:blip r:embed="rId1"/>
          <a:stretch/>
        </p:blipFill>
        <p:spPr>
          <a:xfrm>
            <a:off x="13564080" y="4054680"/>
            <a:ext cx="9565560" cy="80157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/>
          </p:nvPr>
        </p:nvSpPr>
        <p:spPr>
          <a:xfrm>
            <a:off x="1206360" y="224928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1206360" y="3982320"/>
            <a:ext cx="11852280" cy="8521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GENERALLY HELPS IN PREDICTING OUTLIERS , WHICH ARE GENERALLY NOISES WHICH REDUCE THE ACCURACY OF PREDICTION  OF LABEL.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DEPICTS MINIMUM VALUE, MAXIMUM VALUE, FIRST QUARTILE , THIRD QUARTILE , MEDIAN VALUE AND OUTLIERS(DOTS)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ABOVE QUANTITIES ARE GENERALLY NAMED AS “FIVE POINT SUMMARY” OF DATA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CAN BE DRAWN FOR ATTRIBUTES WITH NUMERICAL VALUES 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2" name="AREA_INCOME_BOXPLOT.png" descr="AREA_INCOME_BOXPLOT.png"/>
          <p:cNvPicPr/>
          <p:nvPr/>
        </p:nvPicPr>
        <p:blipFill>
          <a:blip r:embed="rId1"/>
          <a:stretch/>
        </p:blipFill>
        <p:spPr>
          <a:xfrm>
            <a:off x="13124880" y="4952880"/>
            <a:ext cx="10983600" cy="74228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ATA VISUALISATION"/>
          <p:cNvSpPr/>
          <p:nvPr/>
        </p:nvSpPr>
        <p:spPr>
          <a:xfrm>
            <a:off x="7958520" y="560160"/>
            <a:ext cx="7448400" cy="9388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latin typeface="Arial"/>
            </a:endParaRPr>
          </a:p>
        </p:txBody>
      </p:sp>
      <p:pic>
        <p:nvPicPr>
          <p:cNvPr id="134" name="OTHER_BOX_PLOT.png" descr="OTHER_BOX_PLOT.png"/>
          <p:cNvPicPr/>
          <p:nvPr/>
        </p:nvPicPr>
        <p:blipFill>
          <a:blip r:embed="rId1"/>
          <a:stretch/>
        </p:blipFill>
        <p:spPr>
          <a:xfrm>
            <a:off x="3948120" y="1692360"/>
            <a:ext cx="16146360" cy="11304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206360" y="3880800"/>
            <a:ext cx="12594960" cy="5742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168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BAR CHART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IT IS USED TO REPRESENT FREQUENCY OF VALUES IN A ATTRIBUTE , IF THE NUMBER OF UNIQUE VALUES  ARE HIGHER , THE BAR CHART APPEARS TO BE CLUMSY , IT IS NOT AN OPTIMAL WAY OF ANALYSING SUCH KIND OF DATA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HERE WE ANALYSE MALE COLOUMN , WHERE 0 REPRESENTS ‘FEMALE’ AND 1 REPRESENTS ‘MALE’ USING THE BAR GRAPH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7" name="BAR GRAPH.png" descr="BAR GRAPH.png"/>
          <p:cNvPicPr/>
          <p:nvPr/>
        </p:nvPicPr>
        <p:blipFill>
          <a:blip r:embed="rId1"/>
          <a:stretch/>
        </p:blipFill>
        <p:spPr>
          <a:xfrm>
            <a:off x="14300280" y="3936600"/>
            <a:ext cx="9351000" cy="7373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206360" y="4002120"/>
            <a:ext cx="11850480" cy="85021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SOME ATTRIBUTES CONTAIN UNIQUE STRING VALUES , WHICH CAN’T BE CATEGORISED INTO CLASSES 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CLASSIFY THEM BY IDENTIFYING KEYWORDS AND TOKENS IN EACH ROW OF THE PARTICULAR ATTRIBUTE.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FOR EACH KEYWORD WE CREATE A COLUMN AND APPEND 0/1 WITH RESPECT TO THE PRESENCE OR ABSENCE OF THE PARTICULAR KEYWORD :- WE STORE IT AS A DATA FRAME.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FINALLY WE APPEND IT WITH THE ORIGINAL DATASET.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“</a:t>
            </a: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AD TOPIC LINE” ATTRIBUTE IS PREPROCESSED IN SUCH A WAY.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PROCESS IS CALLED AS “VECTORISATION”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13310280" y="2057400"/>
            <a:ext cx="10765800" cy="708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830160" y="3870720"/>
            <a:ext cx="14103000" cy="5160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SIMILARLY “TIMESTAMP” ATTRIBUTE IS ALSO HAVING STRING VALUES, BUT  A MODEL CAN BE BUILT USING NUMERICAL DATA ONLY 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HENCE WE CREATE NEW COLUMNS FOR YEAR , MONTH , DAY , HOURS , MINUTES AND SECONDS:- WE STORE IT AS A DATA FRAME.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THEN WE CONCATENATE THIS DATA FRAME WITH ORIGINAL DATASET.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3" name="CREATED.png" descr="CREATED.png"/>
          <p:cNvPicPr/>
          <p:nvPr/>
        </p:nvPicPr>
        <p:blipFill>
          <a:blip r:embed="rId1"/>
          <a:stretch/>
        </p:blipFill>
        <p:spPr>
          <a:xfrm>
            <a:off x="17297640" y="3586680"/>
            <a:ext cx="5884560" cy="73422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2022-11-22T15:01:53Z</dcterms:modified>
  <cp:revision>3</cp:revision>
  <dc:subject/>
  <dc:title/>
</cp:coreProperties>
</file>